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7559675" cx="106918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RBlLvs8dKRlYcLszhlMfW+5M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6010495d1_0_1:notes"/>
          <p:cNvSpPr/>
          <p:nvPr>
            <p:ph idx="2" type="sldImg"/>
          </p:nvPr>
        </p:nvSpPr>
        <p:spPr>
          <a:xfrm>
            <a:off x="2935288" y="857250"/>
            <a:ext cx="32733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6010495d1_0_1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6010495d1_0_1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51af1035d_1_64:notes"/>
          <p:cNvSpPr/>
          <p:nvPr>
            <p:ph idx="2" type="sldImg"/>
          </p:nvPr>
        </p:nvSpPr>
        <p:spPr>
          <a:xfrm>
            <a:off x="2935288" y="857250"/>
            <a:ext cx="32733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51af1035d_1_64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d51af1035d_1_64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51af1035d_1_83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d51af1035d_1_83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d51af1035d_1_83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1af1035d_1_95:notes"/>
          <p:cNvSpPr/>
          <p:nvPr>
            <p:ph idx="2" type="sldImg"/>
          </p:nvPr>
        </p:nvSpPr>
        <p:spPr>
          <a:xfrm>
            <a:off x="2935288" y="857250"/>
            <a:ext cx="32733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d51af1035d_1_95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d51af1035d_1_95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 spiggin est une protéine de colle produite dans le rein de l'épinoche à trois épines mâle sous le contrôle des androgènes pendant la période de reproduction.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51af1035d_1_8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d51af1035d_1_8:notes"/>
          <p:cNvSpPr/>
          <p:nvPr>
            <p:ph idx="2" type="sldImg"/>
          </p:nvPr>
        </p:nvSpPr>
        <p:spPr>
          <a:xfrm>
            <a:off x="2935288" y="857250"/>
            <a:ext cx="32733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1af1035d_1_19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d51af1035d_1_19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1af1035d_1_1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d51af1035d_1_1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d51af1035d_1_1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1af1035d_1_29:notes"/>
          <p:cNvSpPr/>
          <p:nvPr>
            <p:ph idx="2" type="sldImg"/>
          </p:nvPr>
        </p:nvSpPr>
        <p:spPr>
          <a:xfrm>
            <a:off x="2935288" y="857250"/>
            <a:ext cx="32733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d51af1035d_1_29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d51af1035d_1_29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1af1035d_1_42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d51af1035d_1_42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d51af1035d_1_42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1af1035d_1_53:notes"/>
          <p:cNvSpPr/>
          <p:nvPr>
            <p:ph idx="2" type="sldImg"/>
          </p:nvPr>
        </p:nvSpPr>
        <p:spPr>
          <a:xfrm>
            <a:off x="2935288" y="857250"/>
            <a:ext cx="3273425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d51af1035d_1_53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d51af1035d_1_53:notes"/>
          <p:cNvSpPr txBox="1"/>
          <p:nvPr>
            <p:ph idx="12" type="sldNum"/>
          </p:nvPr>
        </p:nvSpPr>
        <p:spPr>
          <a:xfrm>
            <a:off x="5180013" y="6513513"/>
            <a:ext cx="3962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00" y="2506641"/>
            <a:ext cx="8101112" cy="5054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0" y="0"/>
            <a:ext cx="10693400" cy="2381083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2381083"/>
            <a:ext cx="10692000" cy="180000"/>
          </a:xfrm>
          <a:prstGeom prst="rect">
            <a:avLst/>
          </a:prstGeom>
          <a:solidFill>
            <a:srgbClr val="00AB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800" y="6507923"/>
            <a:ext cx="1260000" cy="6457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5993372" y="2397600"/>
            <a:ext cx="4698628" cy="1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3960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 national de l’environnement industriel et des risques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176400" y="7291691"/>
            <a:ext cx="758541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-FR" sz="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ID Modèle = 454923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6"/>
          <p:cNvGrpSpPr/>
          <p:nvPr/>
        </p:nvGrpSpPr>
        <p:grpSpPr>
          <a:xfrm>
            <a:off x="0" y="0"/>
            <a:ext cx="10692001" cy="1126233"/>
            <a:chOff x="0" y="-10231"/>
            <a:chExt cx="10692001" cy="1126233"/>
          </a:xfrm>
        </p:grpSpPr>
        <p:sp>
          <p:nvSpPr>
            <p:cNvPr id="34" name="Google Shape;34;p6"/>
            <p:cNvSpPr/>
            <p:nvPr/>
          </p:nvSpPr>
          <p:spPr>
            <a:xfrm>
              <a:off x="0" y="-10231"/>
              <a:ext cx="10692000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0" y="842815"/>
              <a:ext cx="10692000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41236" l="0" r="19528" t="38962"/>
            <a:stretch/>
          </p:blipFill>
          <p:spPr>
            <a:xfrm>
              <a:off x="7002885" y="0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1600" y="6960606"/>
            <a:ext cx="720000" cy="3689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539812" y="1493999"/>
            <a:ext cx="9611999" cy="521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600"/>
              <a:buFont typeface="Arial"/>
              <a:buChar char="⁄"/>
              <a:defRPr b="0" i="0" sz="1600" u="none" cap="none" strike="noStrike">
                <a:solidFill>
                  <a:srgbClr val="00AB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087"/>
              </a:buClr>
              <a:buSzPts val="1600"/>
              <a:buFont typeface="Calibri"/>
              <a:buChar char="‒"/>
              <a:defRPr b="0" i="0" sz="16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400"/>
              <a:buFont typeface="Calibri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showMasterSp="0">
  <p:cSld name="Titre de sec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545583" y="2505807"/>
            <a:ext cx="8136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3" name="Google Shape;43;p7"/>
          <p:cNvGrpSpPr/>
          <p:nvPr/>
        </p:nvGrpSpPr>
        <p:grpSpPr>
          <a:xfrm>
            <a:off x="0" y="-13309"/>
            <a:ext cx="1126232" cy="7574574"/>
            <a:chOff x="0" y="-13309"/>
            <a:chExt cx="1126232" cy="7574574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-3360763" y="3347456"/>
              <a:ext cx="7574572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-2797647" y="3637385"/>
              <a:ext cx="7574571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46" name="Google Shape;46;p7"/>
            <p:cNvPicPr preferRelativeResize="0"/>
            <p:nvPr/>
          </p:nvPicPr>
          <p:blipFill rotWithShape="1">
            <a:blip r:embed="rId2">
              <a:alphaModFix/>
            </a:blip>
            <a:srcRect b="41236" l="0" r="19528" t="38962"/>
            <a:stretch/>
          </p:blipFill>
          <p:spPr>
            <a:xfrm rot="-5400000">
              <a:off x="-1276326" y="1273248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1"/>
          <p:cNvGrpSpPr/>
          <p:nvPr/>
        </p:nvGrpSpPr>
        <p:grpSpPr>
          <a:xfrm>
            <a:off x="0" y="0"/>
            <a:ext cx="10692001" cy="1126233"/>
            <a:chOff x="0" y="-10231"/>
            <a:chExt cx="10692001" cy="1126233"/>
          </a:xfrm>
        </p:grpSpPr>
        <p:sp>
          <p:nvSpPr>
            <p:cNvPr id="59" name="Google Shape;59;p11"/>
            <p:cNvSpPr/>
            <p:nvPr/>
          </p:nvSpPr>
          <p:spPr>
            <a:xfrm>
              <a:off x="0" y="-10231"/>
              <a:ext cx="10692000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0" y="842815"/>
              <a:ext cx="10692000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61" name="Google Shape;61;p11"/>
            <p:cNvPicPr preferRelativeResize="0"/>
            <p:nvPr/>
          </p:nvPicPr>
          <p:blipFill rotWithShape="1">
            <a:blip r:embed="rId2">
              <a:alphaModFix/>
            </a:blip>
            <a:srcRect b="41236" l="0" r="19528" t="38962"/>
            <a:stretch/>
          </p:blipFill>
          <p:spPr>
            <a:xfrm>
              <a:off x="7002885" y="0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1600" y="6960606"/>
            <a:ext cx="720000" cy="3689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539812" y="1493999"/>
            <a:ext cx="9611999" cy="521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2000"/>
              <a:buFont typeface="Arial"/>
              <a:buChar char=" "/>
              <a:defRPr b="0" i="0" sz="20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800"/>
              <a:buFont typeface="Arial"/>
              <a:buChar char="⁄"/>
              <a:defRPr b="0" i="0" sz="1800" u="none" cap="none" strike="noStrike">
                <a:solidFill>
                  <a:srgbClr val="00AB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087"/>
              </a:buClr>
              <a:buSzPts val="1600"/>
              <a:buFont typeface="Calibri"/>
              <a:buChar char="‒"/>
              <a:defRPr b="0" i="0" sz="16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400"/>
              <a:buFont typeface="Calibri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B8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00" y="2506641"/>
            <a:ext cx="8101112" cy="505462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0" y="0"/>
            <a:ext cx="10693400" cy="2381083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0" y="2381083"/>
            <a:ext cx="10692000" cy="180000"/>
          </a:xfrm>
          <a:prstGeom prst="rect">
            <a:avLst/>
          </a:prstGeom>
          <a:solidFill>
            <a:srgbClr val="00AB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800" y="6507923"/>
            <a:ext cx="1260000" cy="64573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/>
        </p:nvSpPr>
        <p:spPr>
          <a:xfrm>
            <a:off x="5993372" y="2397600"/>
            <a:ext cx="4698628" cy="14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3960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 national de l’environnement industriel et des risques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176400" y="7291691"/>
            <a:ext cx="758541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ID Modèle = 454923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showMasterSp="0">
  <p:cSld name="Titre de sec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2545583" y="2505807"/>
            <a:ext cx="8136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2205"/>
              <a:buFont typeface="Arial"/>
              <a:buNone/>
              <a:defRPr b="0" i="0" sz="220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3087"/>
              </a:buClr>
              <a:buSzPts val="1984"/>
              <a:buFont typeface="Calibri"/>
              <a:buNone/>
              <a:defRPr b="0" i="0" sz="198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Calibri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00AB8E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rgbClr val="888888"/>
              </a:buClr>
              <a:buSzPts val="1764"/>
              <a:buFont typeface="Arial"/>
              <a:buNone/>
              <a:defRPr b="0" i="0" sz="176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5" name="Google Shape;75;p13"/>
          <p:cNvGrpSpPr/>
          <p:nvPr/>
        </p:nvGrpSpPr>
        <p:grpSpPr>
          <a:xfrm>
            <a:off x="0" y="-13309"/>
            <a:ext cx="1126232" cy="7574574"/>
            <a:chOff x="0" y="-13309"/>
            <a:chExt cx="1126232" cy="7574574"/>
          </a:xfrm>
        </p:grpSpPr>
        <p:sp>
          <p:nvSpPr>
            <p:cNvPr id="76" name="Google Shape;76;p13"/>
            <p:cNvSpPr/>
            <p:nvPr/>
          </p:nvSpPr>
          <p:spPr>
            <a:xfrm rot="-5400000">
              <a:off x="-3360763" y="3347456"/>
              <a:ext cx="7574572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 rot="-5400000">
              <a:off x="-2797647" y="3637385"/>
              <a:ext cx="7574571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78" name="Google Shape;78;p13"/>
            <p:cNvPicPr preferRelativeResize="0"/>
            <p:nvPr/>
          </p:nvPicPr>
          <p:blipFill rotWithShape="1">
            <a:blip r:embed="rId2">
              <a:alphaModFix/>
            </a:blip>
            <a:srcRect b="41236" l="0" r="19528" t="38962"/>
            <a:stretch/>
          </p:blipFill>
          <p:spPr>
            <a:xfrm rot="-5400000">
              <a:off x="-1276326" y="1273248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Relationship Id="rId9" Type="http://schemas.openxmlformats.org/officeDocument/2006/relationships/theme" Target="../theme/theme3.xml"/><Relationship Id="rId5" Type="http://schemas.openxmlformats.org/officeDocument/2006/relationships/hyperlink" Target="about:blank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/>
        </p:nvSpPr>
        <p:spPr>
          <a:xfrm>
            <a:off x="234000" y="99832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de la diapositive (Arial blanc 22)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"/>
          <p:cNvSpPr txBox="1"/>
          <p:nvPr/>
        </p:nvSpPr>
        <p:spPr>
          <a:xfrm>
            <a:off x="4959044" y="7099304"/>
            <a:ext cx="77372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4"/>
          <p:cNvGrpSpPr/>
          <p:nvPr/>
        </p:nvGrpSpPr>
        <p:grpSpPr>
          <a:xfrm>
            <a:off x="0" y="0"/>
            <a:ext cx="10692001" cy="1126233"/>
            <a:chOff x="0" y="-10231"/>
            <a:chExt cx="10692001" cy="1126233"/>
          </a:xfrm>
        </p:grpSpPr>
        <p:sp>
          <p:nvSpPr>
            <p:cNvPr id="13" name="Google Shape;13;p4"/>
            <p:cNvSpPr/>
            <p:nvPr/>
          </p:nvSpPr>
          <p:spPr>
            <a:xfrm>
              <a:off x="0" y="-10231"/>
              <a:ext cx="10692000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4" name="Google Shape;14;p4"/>
            <p:cNvSpPr/>
            <p:nvPr/>
          </p:nvSpPr>
          <p:spPr>
            <a:xfrm>
              <a:off x="0" y="842815"/>
              <a:ext cx="10692000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15" name="Google Shape;15;p4"/>
            <p:cNvPicPr preferRelativeResize="0"/>
            <p:nvPr/>
          </p:nvPicPr>
          <p:blipFill rotWithShape="1">
            <a:blip r:embed="rId1">
              <a:alphaModFix/>
            </a:blip>
            <a:srcRect b="41236" l="0" r="19528" t="38962"/>
            <a:stretch/>
          </p:blipFill>
          <p:spPr>
            <a:xfrm>
              <a:off x="7002885" y="0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41600" y="6960606"/>
            <a:ext cx="720000" cy="36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/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secondaire ou espace de vide (Arial blanc 14)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 txBox="1"/>
          <p:nvPr/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de la diapositive (Arial blanc 22 ou 24)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>
            <a:hlinkClick r:id="rId3"/>
          </p:cNvPr>
          <p:cNvSpPr txBox="1"/>
          <p:nvPr/>
        </p:nvSpPr>
        <p:spPr>
          <a:xfrm>
            <a:off x="1072514" y="7111623"/>
            <a:ext cx="4644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454923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>
            <a:hlinkClick r:id="rId4"/>
          </p:cNvPr>
          <p:cNvSpPr txBox="1"/>
          <p:nvPr/>
        </p:nvSpPr>
        <p:spPr>
          <a:xfrm>
            <a:off x="575575" y="7111623"/>
            <a:ext cx="4632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[CGR]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74818" y="7113303"/>
            <a:ext cx="4029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Ineris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038850" y="7111623"/>
            <a:ext cx="336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>
            <a:hlinkClick r:id="rId5"/>
          </p:cNvPr>
          <p:cNvSpPr txBox="1"/>
          <p:nvPr/>
        </p:nvSpPr>
        <p:spPr>
          <a:xfrm>
            <a:off x="1603685" y="7111623"/>
            <a:ext cx="10020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[Version (doc)]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1533610" y="7111623"/>
            <a:ext cx="336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/>
        </p:nvSpPr>
        <p:spPr>
          <a:xfrm>
            <a:off x="234000" y="99832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de la diapositive (Arial blanc 22)</a:t>
            </a:r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4959044" y="7099304"/>
            <a:ext cx="77372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10"/>
          <p:cNvGrpSpPr/>
          <p:nvPr/>
        </p:nvGrpSpPr>
        <p:grpSpPr>
          <a:xfrm>
            <a:off x="0" y="0"/>
            <a:ext cx="10692001" cy="1126233"/>
            <a:chOff x="0" y="-10231"/>
            <a:chExt cx="10692001" cy="1126233"/>
          </a:xfrm>
        </p:grpSpPr>
        <p:sp>
          <p:nvSpPr>
            <p:cNvPr id="51" name="Google Shape;51;p10"/>
            <p:cNvSpPr/>
            <p:nvPr/>
          </p:nvSpPr>
          <p:spPr>
            <a:xfrm>
              <a:off x="0" y="-10231"/>
              <a:ext cx="10692000" cy="853045"/>
            </a:xfrm>
            <a:prstGeom prst="rect">
              <a:avLst/>
            </a:prstGeom>
            <a:solidFill>
              <a:srgbClr val="00308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0" y="842815"/>
              <a:ext cx="10692000" cy="273186"/>
            </a:xfrm>
            <a:prstGeom prst="rect">
              <a:avLst/>
            </a:prstGeom>
            <a:solidFill>
              <a:srgbClr val="00AB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pic>
          <p:nvPicPr>
            <p:cNvPr id="53" name="Google Shape;53;p10"/>
            <p:cNvPicPr preferRelativeResize="0"/>
            <p:nvPr/>
          </p:nvPicPr>
          <p:blipFill rotWithShape="1">
            <a:blip r:embed="rId1">
              <a:alphaModFix/>
            </a:blip>
            <a:srcRect b="41236" l="0" r="19528" t="38962"/>
            <a:stretch/>
          </p:blipFill>
          <p:spPr>
            <a:xfrm>
              <a:off x="7002885" y="0"/>
              <a:ext cx="3689116" cy="1116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41600" y="6960606"/>
            <a:ext cx="720000" cy="3689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secondaire ou espace de vide (Arial blanc 14)</a:t>
            </a: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Titre de la diapositive (Arial blanc 22 ou 24)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  <p:sldLayoutId id="2147483654" r:id="rId4"/>
    <p:sldLayoutId id="214748365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Relationship Id="rId6" Type="http://schemas.openxmlformats.org/officeDocument/2006/relationships/hyperlink" Target="about:blank" TargetMode="External"/><Relationship Id="rId7" Type="http://schemas.openxmlformats.org/officeDocument/2006/relationships/hyperlink" Target="about:blank" TargetMode="External"/><Relationship Id="rId8" Type="http://schemas.openxmlformats.org/officeDocument/2006/relationships/hyperlink" Target="about:blan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7.jp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>
            <a:hlinkClick r:id="rId3"/>
          </p:cNvPr>
          <p:cNvSpPr txBox="1"/>
          <p:nvPr/>
        </p:nvSpPr>
        <p:spPr>
          <a:xfrm>
            <a:off x="1072514" y="7111623"/>
            <a:ext cx="4644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454923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>
            <a:hlinkClick r:id="rId4"/>
          </p:cNvPr>
          <p:cNvSpPr txBox="1"/>
          <p:nvPr/>
        </p:nvSpPr>
        <p:spPr>
          <a:xfrm>
            <a:off x="2464420" y="5066647"/>
            <a:ext cx="78170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B8E"/>
              </a:buClr>
              <a:buSzPts val="2000"/>
              <a:buFont typeface="Arial"/>
              <a:buNone/>
            </a:pPr>
            <a:r>
              <a:rPr lang="fr-FR" sz="2000">
                <a:solidFill>
                  <a:srgbClr val="00AB8E"/>
                </a:solidFill>
              </a:rPr>
              <a:t>Ralph Masson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>
            <a:hlinkClick r:id="rId5"/>
          </p:cNvPr>
          <p:cNvSpPr txBox="1"/>
          <p:nvPr/>
        </p:nvSpPr>
        <p:spPr>
          <a:xfrm>
            <a:off x="575575" y="7111623"/>
            <a:ext cx="4632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[CGR]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74818" y="7113303"/>
            <a:ext cx="4029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Ineris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38850" y="7111623"/>
            <a:ext cx="336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>
            <a:hlinkClick r:id="rId6"/>
          </p:cNvPr>
          <p:cNvSpPr txBox="1"/>
          <p:nvPr/>
        </p:nvSpPr>
        <p:spPr>
          <a:xfrm>
            <a:off x="1603685" y="7111623"/>
            <a:ext cx="10020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[Version (doc)]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33610" y="7111623"/>
            <a:ext cx="336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>
            <a:hlinkClick r:id="rId7"/>
          </p:cNvPr>
          <p:cNvSpPr txBox="1"/>
          <p:nvPr/>
        </p:nvSpPr>
        <p:spPr>
          <a:xfrm>
            <a:off x="2104713" y="3430953"/>
            <a:ext cx="819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Détermination du sexe d’épinoche par reconnaissance d’image</a:t>
            </a:r>
            <a:endParaRPr b="0" i="0" sz="32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>
            <a:hlinkClick r:id="rId8"/>
          </p:cNvPr>
          <p:cNvSpPr txBox="1"/>
          <p:nvPr/>
        </p:nvSpPr>
        <p:spPr>
          <a:xfrm>
            <a:off x="3721912" y="6517676"/>
            <a:ext cx="32479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mai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6010495d1_0_1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d6010495d1_0_1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Exemple</a:t>
            </a:r>
            <a:endParaRPr/>
          </a:p>
        </p:txBody>
      </p:sp>
      <p:sp>
        <p:nvSpPr>
          <p:cNvPr id="191" name="Google Shape;191;gd6010495d1_0_1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d6010495d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8211"/>
            <a:ext cx="10907525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51af1035d_1_64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d51af1035d_1_64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Debrief sur le Machine Learning</a:t>
            </a:r>
            <a:endParaRPr/>
          </a:p>
        </p:txBody>
      </p:sp>
      <p:sp>
        <p:nvSpPr>
          <p:cNvPr id="200" name="Google Shape;200;gd51af1035d_1_64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Machine Learning, qu’est-ce que c’est 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→ De l’apprentissage de données annotées 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→ Il s’agit de construire une fonction f(x) pour se rapprocher au maximum de 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Exemples : </a:t>
            </a:r>
            <a:r>
              <a:rPr i="1" lang="fr-FR"/>
              <a:t>Prédiction </a:t>
            </a:r>
            <a:r>
              <a:rPr lang="fr-FR"/>
              <a:t>(masse, température)		</a:t>
            </a:r>
            <a:r>
              <a:rPr i="1" lang="fr-FR"/>
              <a:t>Classification </a:t>
            </a:r>
            <a:r>
              <a:rPr lang="fr-FR"/>
              <a:t>(d’une espèce)</a:t>
            </a:r>
            <a:endParaRPr/>
          </a:p>
        </p:txBody>
      </p:sp>
      <p:pic>
        <p:nvPicPr>
          <p:cNvPr id="201" name="Google Shape;201;gd51af1035d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926" y="3487824"/>
            <a:ext cx="3163625" cy="30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d51af1035d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1013" y="3227375"/>
            <a:ext cx="34956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d51af1035d_1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1025" y="4440925"/>
            <a:ext cx="3495675" cy="242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51af1035d_1_83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d51af1035d_1_83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Debrief sur le Machine Learning</a:t>
            </a:r>
            <a:endParaRPr/>
          </a:p>
        </p:txBody>
      </p:sp>
      <p:sp>
        <p:nvSpPr>
          <p:cNvPr id="211" name="Google Shape;211;gd51af1035d_1_83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/>
              <a:t>Nombreux algorithmes de ML</a:t>
            </a:r>
            <a:r>
              <a:rPr lang="fr-FR"/>
              <a:t> :  SVM, forêts aléatoires, réseaux de neurones …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/>
              <a:t>Exemple </a:t>
            </a:r>
            <a:r>
              <a:rPr lang="fr-FR"/>
              <a:t>: le réseau de neurones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1 couche d’entrée (les distances), 1 couche de sortie (ce qu’on souhaite)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FR"/>
              <a:t>1 couche cachée (boite noire)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Importance de la quantité et de la qualité : l’algo se base sur les données d’apprentissage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Avec de très nombreuses données complexes (on parle en millions), on parle de Deep Learning (AlphaZero, AlphaGo, Google)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gd51af1035d_1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800" y="4372825"/>
            <a:ext cx="3529376" cy="22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d51af1035d_1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220" y="4372825"/>
            <a:ext cx="3195550" cy="25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51af1035d_1_95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d51af1035d_1_95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Utilisation du Machine Learning pour le sexage</a:t>
            </a:r>
            <a:endParaRPr/>
          </a:p>
        </p:txBody>
      </p:sp>
      <p:sp>
        <p:nvSpPr>
          <p:cNvPr id="221" name="Google Shape;221;gd51af1035d_1_95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Pourquoi ne pas utiliser toutes les images directement dans un réseau de neurones et le laisser prédire le sexe ?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			→ Limitation par la quantité et la régularité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→ Le réseau apprendrait le vignettage et le grillage du papier millimétré (inutile)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→ Les poissons sont indiscernables : oeil, bouche, nageoire… 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→ L’algo serait assez efficace sur les images d’apprentissage…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→ Mais incapable de prédire une nouvelle image 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Compromis pour une détection des points par traitement d’image et par Machine Learning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Puis pour une classification par Machine Learning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2" name="Google Shape;222;gd51af1035d_1_95"/>
          <p:cNvPicPr preferRelativeResize="0"/>
          <p:nvPr/>
        </p:nvPicPr>
        <p:blipFill rotWithShape="1">
          <a:blip r:embed="rId3">
            <a:alphaModFix/>
          </a:blip>
          <a:srcRect b="48124" l="0" r="0" t="0"/>
          <a:stretch/>
        </p:blipFill>
        <p:spPr>
          <a:xfrm>
            <a:off x="2326825" y="3001731"/>
            <a:ext cx="27241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d51af1035d_1_95"/>
          <p:cNvPicPr preferRelativeResize="0"/>
          <p:nvPr/>
        </p:nvPicPr>
        <p:blipFill rotWithShape="1">
          <a:blip r:embed="rId3">
            <a:alphaModFix/>
          </a:blip>
          <a:srcRect b="0" l="0" r="0" t="50209"/>
          <a:stretch/>
        </p:blipFill>
        <p:spPr>
          <a:xfrm>
            <a:off x="5050975" y="3033506"/>
            <a:ext cx="2724150" cy="1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>
            <p:ph idx="1" type="body"/>
          </p:nvPr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fr-FR"/>
              <a:t>Bibliographie</a:t>
            </a:r>
            <a:endParaRPr/>
          </a:p>
        </p:txBody>
      </p:sp>
      <p:sp>
        <p:nvSpPr>
          <p:cNvPr id="230" name="Google Shape;230;p9"/>
          <p:cNvSpPr txBox="1"/>
          <p:nvPr>
            <p:ph idx="3" type="body"/>
          </p:nvPr>
        </p:nvSpPr>
        <p:spPr>
          <a:xfrm>
            <a:off x="539812" y="1493999"/>
            <a:ext cx="9611999" cy="521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fr-FR"/>
              <a:t>[1] De Kermoysan, G., A. R. R. Pery, J.-M. Porcher, and R. Beaudouin. 2013. A non-invasive method based on head morphology to sex mature three-spined stickleback (Gasterosteus aculeatus L.) in rearing conditions. Mathematical Biosciences 244:148-153.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fr-FR"/>
              <a:t>[2] W.E. Aguirre, O. Akinpelu, Sexual dimorphism of head morphology in threespined stickleback Gasterosteus aculeatus, Journal of Fish biology 77 (2010) 802.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fr-FR"/>
              <a:t>[3] J. Kitano, S. Mori, C.L. Peichel, Sexual dimorphism in the external morphology of the threespine stickleback (Gasterosteus aculeatus), Copeia 2007 (2007) 336.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2656" t="2526"/>
          <a:stretch/>
        </p:blipFill>
        <p:spPr>
          <a:xfrm>
            <a:off x="317685" y="1369444"/>
            <a:ext cx="4841850" cy="37473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>
            <p:ph idx="1" type="body"/>
          </p:nvPr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fr-FR" sz="3600"/>
              <a:t>Modèle biologique</a:t>
            </a:r>
            <a:endParaRPr/>
          </a:p>
        </p:txBody>
      </p:sp>
      <p:sp>
        <p:nvSpPr>
          <p:cNvPr id="99" name="Google Shape;99;p3"/>
          <p:cNvSpPr txBox="1"/>
          <p:nvPr>
            <p:ph idx="3" type="body"/>
          </p:nvPr>
        </p:nvSpPr>
        <p:spPr>
          <a:xfrm>
            <a:off x="4746825" y="1722599"/>
            <a:ext cx="5404986" cy="521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2400"/>
              <a:buFont typeface="Arial"/>
              <a:buChar char=" "/>
            </a:pPr>
            <a:r>
              <a:rPr lang="fr-FR" sz="2400" u="sng"/>
              <a:t>Épinoche à 3 épines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Large répartition dans l’hémisphère nord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Eaux douce / saumâtre / marine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4-8 cm à l'âge adulte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Facile à manipuler, à élever et à maintenir en animalerie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Reproduction annuelle avril-sept.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Dimorphisme sexuel</a:t>
            </a:r>
            <a:endParaRPr/>
          </a:p>
          <a:p>
            <a:pPr indent="-285750" lvl="1" marL="78972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⁄"/>
            </a:pPr>
            <a:r>
              <a:rPr lang="fr-FR" sz="1800"/>
              <a:t>Construction de nid par le mâle</a:t>
            </a:r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>
            <a:off x="5873499" y="5269058"/>
            <a:ext cx="3335677" cy="2205696"/>
            <a:chOff x="6207023" y="4958000"/>
            <a:chExt cx="3787799" cy="2504659"/>
          </a:xfrm>
        </p:grpSpPr>
        <p:pic>
          <p:nvPicPr>
            <p:cNvPr id="101" name="Google Shape;10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7023" y="4958000"/>
              <a:ext cx="3751323" cy="2457633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76200" rotWithShape="0" algn="tl" dir="78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02" name="Google Shape;102;p3"/>
            <p:cNvSpPr/>
            <p:nvPr/>
          </p:nvSpPr>
          <p:spPr>
            <a:xfrm>
              <a:off x="8722722" y="7161967"/>
              <a:ext cx="1272100" cy="300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4"/>
                <a:buFont typeface="Arial"/>
                <a:buNone/>
              </a:pPr>
              <a:r>
                <a:rPr b="0" i="0" lang="fr-FR" sz="954" u="none" cap="none" strike="noStrike">
                  <a:solidFill>
                    <a:srgbClr val="000000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© Kuhn Photo</a:t>
              </a: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239816" y="5318589"/>
            <a:ext cx="5138204" cy="1834664"/>
            <a:chOff x="874792" y="3019727"/>
            <a:chExt cx="3938032" cy="1406127"/>
          </a:xfrm>
        </p:grpSpPr>
        <p:pic>
          <p:nvPicPr>
            <p:cNvPr descr="C:\Users\Leena\AppData\Local\Microsoft\Windows\INetCache\Content.Word\Belle bête2(1).jpg" id="104" name="Google Shape;104;p3"/>
            <p:cNvPicPr preferRelativeResize="0"/>
            <p:nvPr/>
          </p:nvPicPr>
          <p:blipFill rotWithShape="1">
            <a:blip r:embed="rId5">
              <a:alphaModFix/>
            </a:blip>
            <a:srcRect b="8313" l="22108" r="0" t="20272"/>
            <a:stretch/>
          </p:blipFill>
          <p:spPr>
            <a:xfrm>
              <a:off x="874792" y="3019727"/>
              <a:ext cx="1969016" cy="1399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43808" y="3019727"/>
              <a:ext cx="1969016" cy="1399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3"/>
            <p:cNvSpPr txBox="1"/>
            <p:nvPr/>
          </p:nvSpPr>
          <p:spPr>
            <a:xfrm>
              <a:off x="879272" y="4043453"/>
              <a:ext cx="479282" cy="382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79"/>
                <a:buFont typeface="Arial"/>
                <a:buNone/>
              </a:pPr>
              <a:r>
                <a:rPr b="0" i="0" lang="fr-FR" sz="157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♂</a:t>
              </a:r>
              <a:endParaRPr b="0" i="0" sz="157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2843809" y="4043453"/>
              <a:ext cx="429927" cy="382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79"/>
                <a:buFont typeface="Arial"/>
                <a:buNone/>
              </a:pPr>
              <a:r>
                <a:rPr b="0" i="0" lang="fr-FR" sz="157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♀</a:t>
              </a:r>
              <a:endParaRPr b="0" i="0" sz="157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06032" y="1120531"/>
            <a:ext cx="2588993" cy="1041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8879595" y="1994052"/>
            <a:ext cx="1812219" cy="263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4"/>
              <a:buFont typeface="Arial"/>
              <a:buNone/>
            </a:pPr>
            <a:r>
              <a:rPr b="0" i="1" lang="fr-FR" sz="1114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Gasterosteus aculeatus</a:t>
            </a:r>
            <a:endParaRPr b="0" i="1" sz="1114" u="none" cap="none" strike="noStrik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234000" y="853044"/>
            <a:ext cx="9648000" cy="273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fr-FR"/>
              <a:t>Objectif</a:t>
            </a:r>
            <a:endParaRPr/>
          </a:p>
        </p:txBody>
      </p:sp>
      <p:sp>
        <p:nvSpPr>
          <p:cNvPr id="116" name="Google Shape;116;p2"/>
          <p:cNvSpPr txBox="1"/>
          <p:nvPr>
            <p:ph idx="3" type="body"/>
          </p:nvPr>
        </p:nvSpPr>
        <p:spPr>
          <a:xfrm>
            <a:off x="539812" y="1493999"/>
            <a:ext cx="9611999" cy="521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Char char=" "/>
            </a:pPr>
            <a:r>
              <a:rPr lang="fr-FR"/>
              <a:t>→ </a:t>
            </a:r>
            <a:r>
              <a:rPr b="1" lang="fr-FR"/>
              <a:t>Déterminer le sexe de l’épinoche à partir d’une macrophoto</a:t>
            </a:r>
            <a:endParaRPr b="1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 b="1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Char char=" "/>
            </a:pPr>
            <a:r>
              <a:rPr lang="fr-FR"/>
              <a:t>→ Pas de distinction évidente à l’oeil entre les deux hors période de reproduction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fr-FR"/>
              <a:t>→ Différences morphologiques entre le mâle et la femelle : Aguirre and Akinpelu [2] and Kitano et al. [3].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fr-FR"/>
              <a:t>Méthode actuelle basée sur De Kermoysan [1] et adaptée au cours des années avec de nouveaux jeux de données et modèles discriminants.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75" y="4479187"/>
            <a:ext cx="6642711" cy="19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49222" r="0" t="0"/>
          <a:stretch/>
        </p:blipFill>
        <p:spPr>
          <a:xfrm>
            <a:off x="7470423" y="4493701"/>
            <a:ext cx="27664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1af1035d_1_8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" name="Google Shape;124;gd51af1035d_1_8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fr-FR"/>
              <a:t>Méthode actuelle</a:t>
            </a:r>
            <a:endParaRPr/>
          </a:p>
        </p:txBody>
      </p:sp>
      <p:sp>
        <p:nvSpPr>
          <p:cNvPr id="125" name="Google Shape;125;gd51af1035d_1_8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Plusieurs étapes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Annotation des images sous ImageJ : 10 points à placer selon le schéma</a:t>
            </a:r>
            <a:endParaRPr/>
          </a:p>
        </p:txBody>
      </p:sp>
      <p:pic>
        <p:nvPicPr>
          <p:cNvPr id="126" name="Google Shape;126;gd51af1035d_1_8"/>
          <p:cNvPicPr preferRelativeResize="0"/>
          <p:nvPr/>
        </p:nvPicPr>
        <p:blipFill rotWithShape="1">
          <a:blip r:embed="rId3">
            <a:alphaModFix/>
          </a:blip>
          <a:srcRect b="7612" l="0" r="0" t="7611"/>
          <a:stretch/>
        </p:blipFill>
        <p:spPr>
          <a:xfrm>
            <a:off x="2107350" y="2686075"/>
            <a:ext cx="7325000" cy="13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d51af1035d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050" y="4106175"/>
            <a:ext cx="4139562" cy="26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d51af1035d_1_8"/>
          <p:cNvPicPr preferRelativeResize="0"/>
          <p:nvPr/>
        </p:nvPicPr>
        <p:blipFill rotWithShape="1">
          <a:blip r:embed="rId5">
            <a:alphaModFix/>
          </a:blip>
          <a:srcRect b="0" l="0" r="51550" t="0"/>
          <a:stretch/>
        </p:blipFill>
        <p:spPr>
          <a:xfrm>
            <a:off x="1168175" y="4106175"/>
            <a:ext cx="3696075" cy="2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51af1035d_1_19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gd51af1035d_1_19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fr-FR"/>
              <a:t>Méthode actuelle</a:t>
            </a:r>
            <a:endParaRPr/>
          </a:p>
        </p:txBody>
      </p:sp>
      <p:sp>
        <p:nvSpPr>
          <p:cNvPr id="135" name="Google Shape;135;gd51af1035d_1_19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Plusieurs étapes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2) Exporter le fichier texte des distances entre les points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3) Lancer RStudio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4) Sélectionner le modèle correspondant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à l’utilisateur et renseigner un seuil de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concordance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/>
              <a:t>5) Faire la prédiction</a:t>
            </a:r>
            <a:endParaRPr/>
          </a:p>
        </p:txBody>
      </p:sp>
      <p:pic>
        <p:nvPicPr>
          <p:cNvPr id="136" name="Google Shape;136;gd51af1035d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1950" y="2827525"/>
            <a:ext cx="4366300" cy="40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51af1035d_1_1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d51af1035d_1_1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Nouvelle méthode</a:t>
            </a:r>
            <a:endParaRPr/>
          </a:p>
        </p:txBody>
      </p:sp>
      <p:sp>
        <p:nvSpPr>
          <p:cNvPr id="144" name="Google Shape;144;gd51af1035d_1_1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→ Objectifs : 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Simplifier les nombreuses étapes 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Limiter le biais introduit par les utilisateurs lors du placement des points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→ Apporter sur une même interface : 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les images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les points, 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les distances, 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le modèle 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-FR"/>
              <a:t>et la prédiction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 	→ </a:t>
            </a:r>
            <a:r>
              <a:rPr lang="fr-FR">
                <a:solidFill>
                  <a:srgbClr val="3D85C6"/>
                </a:solidFill>
              </a:rPr>
              <a:t>Nouvelle prise de photo : sur fond blanc avec règle discrète pour l’échelle</a:t>
            </a:r>
            <a:endParaRPr>
              <a:solidFill>
                <a:srgbClr val="3D85C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5" name="Google Shape;145;gd51af1035d_1_1"/>
          <p:cNvPicPr preferRelativeResize="0"/>
          <p:nvPr/>
        </p:nvPicPr>
        <p:blipFill rotWithShape="1">
          <a:blip r:embed="rId3">
            <a:alphaModFix/>
          </a:blip>
          <a:srcRect b="71597" l="0" r="0" t="0"/>
          <a:stretch/>
        </p:blipFill>
        <p:spPr>
          <a:xfrm>
            <a:off x="-100" y="5313500"/>
            <a:ext cx="10691800" cy="15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1af1035d_1_29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d51af1035d_1_29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Premiers résultats</a:t>
            </a:r>
            <a:endParaRPr/>
          </a:p>
        </p:txBody>
      </p:sp>
      <p:sp>
        <p:nvSpPr>
          <p:cNvPr id="153" name="Google Shape;153;gd51af1035d_1_29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 	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gd51af1035d_1_29"/>
          <p:cNvSpPr txBox="1"/>
          <p:nvPr/>
        </p:nvSpPr>
        <p:spPr>
          <a:xfrm>
            <a:off x="84300" y="1208425"/>
            <a:ext cx="104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d51af1035d_1_29"/>
          <p:cNvSpPr txBox="1"/>
          <p:nvPr/>
        </p:nvSpPr>
        <p:spPr>
          <a:xfrm>
            <a:off x="84300" y="1236525"/>
            <a:ext cx="103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d51af1035d_1_29"/>
          <p:cNvSpPr txBox="1"/>
          <p:nvPr/>
        </p:nvSpPr>
        <p:spPr>
          <a:xfrm>
            <a:off x="0" y="1210175"/>
            <a:ext cx="77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Apparence de l’interface de sexage :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d51af1035d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00" y="1865327"/>
            <a:ext cx="9287600" cy="48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1af1035d_1_42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d51af1035d_1_42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Premiers résultats</a:t>
            </a:r>
            <a:endParaRPr/>
          </a:p>
        </p:txBody>
      </p:sp>
      <p:sp>
        <p:nvSpPr>
          <p:cNvPr id="165" name="Google Shape;165;gd51af1035d_1_42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 	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6" name="Google Shape;166;gd51af1035d_1_42"/>
          <p:cNvSpPr txBox="1"/>
          <p:nvPr/>
        </p:nvSpPr>
        <p:spPr>
          <a:xfrm>
            <a:off x="84300" y="1208425"/>
            <a:ext cx="104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d51af1035d_1_42"/>
          <p:cNvSpPr txBox="1"/>
          <p:nvPr/>
        </p:nvSpPr>
        <p:spPr>
          <a:xfrm>
            <a:off x="84300" y="1236525"/>
            <a:ext cx="103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d51af1035d_1_42"/>
          <p:cNvSpPr txBox="1"/>
          <p:nvPr/>
        </p:nvSpPr>
        <p:spPr>
          <a:xfrm>
            <a:off x="228600" y="1210175"/>
            <a:ext cx="106230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sng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Fonctionnalités de l’interface : </a:t>
            </a:r>
            <a:endParaRPr b="1" i="0" sz="1800" u="sng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/>
            </a:pPr>
            <a:r>
              <a:rPr lang="fr-FR" sz="1800">
                <a:solidFill>
                  <a:srgbClr val="003087"/>
                </a:solidFill>
              </a:rPr>
              <a:t>Importation de l’image d’étude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Affichage pratique des images de la tête et du corps (dé</a:t>
            </a:r>
            <a:r>
              <a:rPr lang="fr-FR" sz="1800">
                <a:solidFill>
                  <a:srgbClr val="003087"/>
                </a:solidFill>
              </a:rPr>
              <a:t>tection de la tête, du corps)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La plupart des points sont placés automatiquement grâce à du traitement d’image :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→ le contour extérieur de l’oeil grâce à sa forme circulaire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→ le menton grâce à la courbure entre la bouche et le corps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→ la bouche grâce à la forme des lèvres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⇒ Ces placements seront optimisés par du </a:t>
            </a:r>
            <a:r>
              <a:rPr b="1" i="1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1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solidFill>
                <a:srgbClr val="003087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 startAt="4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En temps réel, des distances caractéristiques sont affichées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d51af1035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738" y="4525675"/>
            <a:ext cx="6299485" cy="20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51af1035d_1_53"/>
          <p:cNvSpPr txBox="1"/>
          <p:nvPr>
            <p:ph idx="1" type="body"/>
          </p:nvPr>
        </p:nvSpPr>
        <p:spPr>
          <a:xfrm>
            <a:off x="234000" y="853044"/>
            <a:ext cx="9648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d51af1035d_1_53"/>
          <p:cNvSpPr txBox="1"/>
          <p:nvPr>
            <p:ph idx="2" type="body"/>
          </p:nvPr>
        </p:nvSpPr>
        <p:spPr>
          <a:xfrm>
            <a:off x="234000" y="118800"/>
            <a:ext cx="10227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Premiers résultats</a:t>
            </a:r>
            <a:endParaRPr/>
          </a:p>
        </p:txBody>
      </p:sp>
      <p:sp>
        <p:nvSpPr>
          <p:cNvPr id="177" name="Google Shape;177;gd51af1035d_1_53"/>
          <p:cNvSpPr txBox="1"/>
          <p:nvPr>
            <p:ph idx="3" type="body"/>
          </p:nvPr>
        </p:nvSpPr>
        <p:spPr>
          <a:xfrm>
            <a:off x="539812" y="1493999"/>
            <a:ext cx="9612000" cy="5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 	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gd51af1035d_1_53"/>
          <p:cNvSpPr txBox="1"/>
          <p:nvPr/>
        </p:nvSpPr>
        <p:spPr>
          <a:xfrm>
            <a:off x="84300" y="1208425"/>
            <a:ext cx="104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d51af1035d_1_53"/>
          <p:cNvSpPr txBox="1"/>
          <p:nvPr/>
        </p:nvSpPr>
        <p:spPr>
          <a:xfrm>
            <a:off x="84300" y="1236525"/>
            <a:ext cx="103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d51af1035d_1_53"/>
          <p:cNvSpPr txBox="1"/>
          <p:nvPr/>
        </p:nvSpPr>
        <p:spPr>
          <a:xfrm>
            <a:off x="228600" y="1210175"/>
            <a:ext cx="106230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sng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Fonctionnalités de l’interface : </a:t>
            </a:r>
            <a:endParaRPr b="1" i="0" sz="1800" u="sng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 startAt="5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Une fois les points placés automatiquement, c’est à l’utilisateur de fixer l’échelle (10 mm pour le corps et 3 mm pour la t</a:t>
            </a:r>
            <a:r>
              <a:rPr lang="fr-FR" sz="1800">
                <a:solidFill>
                  <a:srgbClr val="003087"/>
                </a:solidFill>
              </a:rPr>
              <a:t>ête)</a:t>
            </a: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 avec les segments rouges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3087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 startAt="5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 Ajustement possible de la position des points en cas de placement aberrant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 startAt="5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A partir des points, l’interface calcule toutes les distances possibles et tous les angles possibles entre eux :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87"/>
              </a:buClr>
              <a:buSzPts val="1800"/>
              <a:buFont typeface="Arial"/>
              <a:buAutoNum type="arabicParenR" startAt="5"/>
            </a:pP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 Seconde phase du développement : le modèle </a:t>
            </a:r>
            <a:r>
              <a:rPr b="1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fr-FR" sz="1800" u="none" cap="none" strike="noStrike">
                <a:solidFill>
                  <a:srgbClr val="003087"/>
                </a:solidFill>
                <a:latin typeface="Arial"/>
                <a:ea typeface="Arial"/>
                <a:cs typeface="Arial"/>
                <a:sym typeface="Arial"/>
              </a:rPr>
              <a:t> de classification donnera la prédiction </a:t>
            </a:r>
            <a:endParaRPr b="0" i="0" sz="1800" u="none" cap="none" strike="noStrike">
              <a:solidFill>
                <a:srgbClr val="0030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d51af1035d_1_53"/>
          <p:cNvPicPr preferRelativeResize="0"/>
          <p:nvPr/>
        </p:nvPicPr>
        <p:blipFill rotWithShape="1">
          <a:blip r:embed="rId3">
            <a:alphaModFix/>
          </a:blip>
          <a:srcRect b="3626" l="0" r="0" t="3635"/>
          <a:stretch/>
        </p:blipFill>
        <p:spPr>
          <a:xfrm>
            <a:off x="1816650" y="5298575"/>
            <a:ext cx="6370850" cy="818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gd51af1035d_1_53"/>
          <p:cNvPicPr preferRelativeResize="0"/>
          <p:nvPr/>
        </p:nvPicPr>
        <p:blipFill rotWithShape="1">
          <a:blip r:embed="rId4">
            <a:alphaModFix/>
          </a:blip>
          <a:srcRect b="10624" l="0" r="0" t="16653"/>
          <a:stretch/>
        </p:blipFill>
        <p:spPr>
          <a:xfrm>
            <a:off x="3013875" y="2502950"/>
            <a:ext cx="3656425" cy="12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d51af1035d_1_53"/>
          <p:cNvCxnSpPr/>
          <p:nvPr/>
        </p:nvCxnSpPr>
        <p:spPr>
          <a:xfrm flipH="1" rot="10800000">
            <a:off x="1911000" y="2571350"/>
            <a:ext cx="1124100" cy="365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2021-04-26T07:15:50Z</dcterms:created>
  <dc:creator>MASSON Ralph</dc:creator>
</cp:coreProperties>
</file>